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63" r:id="rId2"/>
    <p:sldId id="258" r:id="rId3"/>
    <p:sldId id="257" r:id="rId4"/>
    <p:sldId id="266" r:id="rId5"/>
    <p:sldId id="267" r:id="rId6"/>
    <p:sldId id="264" r:id="rId7"/>
    <p:sldId id="265" r:id="rId8"/>
    <p:sldId id="268" r:id="rId9"/>
    <p:sldId id="269" r:id="rId10"/>
    <p:sldId id="270" r:id="rId11"/>
    <p:sldId id="272" r:id="rId12"/>
    <p:sldId id="278" r:id="rId13"/>
    <p:sldId id="271" r:id="rId14"/>
    <p:sldId id="275" r:id="rId15"/>
    <p:sldId id="273" r:id="rId16"/>
    <p:sldId id="274" r:id="rId17"/>
    <p:sldId id="276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E042E-419F-43B7-99D0-0A38E54E0855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6A70-C2D3-49BB-9DFB-7F8AA594F3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87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Spolni kromosomi</a:t>
            </a:r>
            <a:r>
              <a:rPr lang="hr-HR" baseline="0" dirty="0"/>
              <a:t> nose gene koji određuju spol. Kod ljudi se ti kromosomi zovu X i Y kromosom.</a:t>
            </a:r>
          </a:p>
          <a:p>
            <a:r>
              <a:rPr lang="hr-HR" baseline="0" dirty="0"/>
              <a:t>Budući da jajna stanica uvijek nosi 22 tjelesna i jedan spolni X kromosom, određivanje spola kod djeteta uvijek ovisi o ocu i njegovim spermijima, koji uz 22 tjelesna kromosoma mogu nositi ili X ili Y kromosom. </a:t>
            </a:r>
          </a:p>
          <a:p>
            <a:r>
              <a:rPr lang="hr-HR" baseline="0" dirty="0"/>
              <a:t>Kombinacijom spolnih kromosoma X i X razvit će se ženski spol (44+XX), dok će se kombinacijom spolnih kromosoma X i Y razviti muški spol (44+XY).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ED97-C9B7-4BBD-9739-065C42364252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0AF92A5-034F-4B21-BF0B-0097AE889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033335A-3052-4F3A-879D-BE987A34D19F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B7DA34CB-62B8-4B15-851D-CB67AEE45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480D350-DA3A-415A-BE48-8F1F867FEA82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7AD68B-E056-4CC7-AD6D-D54EBF59C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1D9610E-0330-405D-93AB-16674F2FD424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EA1318A8-9AA8-4FE1-9F0D-68E29C99043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B9299A29-B975-4C45-8ABC-15CB13158E7D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13ebbe7c-9eab-45aa-9546-c9abd954e2d1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https://commons.wikimedia.org/wiki/File:Urushiol-induced_contact_dermatitis_7_days_after_contact.jpg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www.flickr.com/photos/africa-renewal/5101842173/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hyperlink" Target="https://burnstrauma.biomedcentral.com/articles/10.1186/s41038-019-0144-5" TargetMode="External"/><Relationship Id="rId5" Type="http://schemas.openxmlformats.org/officeDocument/2006/relationships/hyperlink" Target="http://kittynoodles.deviantart.com/art/Amariah-Makeup-Test-Facial-Scars-Side-366140080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jpeg"/><Relationship Id="rId9" Type="http://schemas.openxmlformats.org/officeDocument/2006/relationships/hyperlink" Target="https://scifi.stackexchange.com/questions/185336/if-peter-petrelli-can-heal-like-claire-why-does-he-have-a-scar-on-his-fa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ym-png" TargetMode="External"/><Relationship Id="rId7" Type="http://schemas.openxmlformats.org/officeDocument/2006/relationships/hyperlink" Target="http://commons.wikimedia.org/wiki/File:US_Navy_090511-N-7491B-065_PACIFIC_OCEAN_(May_11,_2009)_Aviation_Boatswain's_Mate_(Handling)_Airman_Trevor_Grimes_lifts_weights_in_the_gym_aboard_the_aircraft_carrier_USS_Nimitz_(CVN_68)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s://www.flickr.com/photos/143842337@N03/32088591914" TargetMode="Externa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ucimobiologiju.wordpress.com/2013/10/27/albinizam/" TargetMode="External"/><Relationship Id="rId7" Type="http://schemas.openxmlformats.org/officeDocument/2006/relationships/hyperlink" Target="http://www.bionet-skola.com/w/Perje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hyperlink" Target="http://www.flickr.com/photos/caseorganic/3767051534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on-sheese.wikidot.com/group-42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s://knowingneurons.com/2013/10/22/chromosome-silencing-turning-off-genes-in-down-syndrom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eaahzt2u?page=11&amp;query=%22Concept%22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interplast/421287651" TargetMode="Externa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hyperlink" Target="https://de.wikipedia.org/wiki/Farbenfehlsichtigkeit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hyperlink" Target="https://perierga.gr/2010/11/%CF%8C%CE%BC%CE%BF%CF%81%CF%86%CE%B1-%CF%84%CE%BF%CF%80%CE%AF%CE%B1-%CE%BC%CE%B5-%CF%84%CF%81%CE%B5%CE%BB%CE%AC-%CF%87%CF%81%CF%8E%CE%BC%CE%B1%CF%84%CE%B1/" TargetMode="Externa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fera.hr/dodatni-digitalni-sadrzaji/13ebbe7c-9eab-45aa-9546-c9abd954e2d1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enus-female-symbol-pink-shadowed.sv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Mars-male-symbol-pseudo-3D-blue.sv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hyperlink" Target="https://www.e-sfera.hr/dodatni-digitalni-sadrzaji/13ebbe7c-9eab-45aa-9546-c9abd954e2d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Venus-female-symbol-pink-shadowed.sv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commons.wikimedia.org/wiki/File:Mars-male-symbol-pseudo-3D-blue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3ebbe7c-9eab-45aa-9546-c9abd954e2d1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bc153799-3346-410e-8897-e6dd6a734ba1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hydyoueatthat.wordpress.com/2011/12/17/day-17-la-vigilia/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hyperlink" Target="https://commons.wikimedia.org/wiki/File:4x_curling_tongue.jpg" TargetMode="External"/><Relationship Id="rId5" Type="http://schemas.openxmlformats.org/officeDocument/2006/relationships/image" Target="../media/image21.jpeg"/><Relationship Id="rId15" Type="http://schemas.openxmlformats.org/officeDocument/2006/relationships/hyperlink" Target="http://www.flickr.com/photos/caseorganic/3767051534/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13ebbe7c-9eab-45aa-9546-c9abd954e2d1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hecollaboratory.wikidot.com/fall-2015-sociology-iii" TargetMode="Externa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EFA521BD-645D-4F62-A01A-04E4A939D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769" y="4833290"/>
            <a:ext cx="8825658" cy="871207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KAKO NASTAJU NAŠI POTOMCI</a:t>
            </a:r>
          </a:p>
        </p:txBody>
      </p:sp>
      <p:pic>
        <p:nvPicPr>
          <p:cNvPr id="20482" name="Picture 2" descr="Children, Siblings, Brother, Si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143" y="777145"/>
            <a:ext cx="5545009" cy="368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49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xmlns="" id="{6073FD84-50CE-4B5F-929C-D90EAF42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490411" y="4569466"/>
            <a:ext cx="637227" cy="64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7760A2C-902E-4760-9F1F-7D3DC3EA941A}"/>
              </a:ext>
            </a:extLst>
          </p:cNvPr>
          <p:cNvSpPr txBox="1"/>
          <p:nvPr/>
        </p:nvSpPr>
        <p:spPr>
          <a:xfrm>
            <a:off x="9405985" y="5236641"/>
            <a:ext cx="18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ISTRAŽI</a:t>
            </a:r>
          </a:p>
          <a:p>
            <a:r>
              <a:rPr lang="hr-HR" b="1" dirty="0">
                <a:solidFill>
                  <a:schemeClr val="bg1"/>
                </a:solidFill>
              </a:rPr>
              <a:t>VIZUALNO +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F7BE82F-63E6-4CD0-AF2E-2C440DAC1BA9}"/>
              </a:ext>
            </a:extLst>
          </p:cNvPr>
          <p:cNvSpPr/>
          <p:nvPr/>
        </p:nvSpPr>
        <p:spPr>
          <a:xfrm>
            <a:off x="1703382" y="3923031"/>
            <a:ext cx="4636458" cy="181249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Promjene na genima i kromosomima češće su u starijih osoba ili onih koji su izloženi  npr. rendgenskim, radioaktivnim ili UV zrakama i štetnim organskim / anorganskim tvarima. 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BB431134-7E64-4943-A875-5DC73AE44811}"/>
              </a:ext>
            </a:extLst>
          </p:cNvPr>
          <p:cNvSpPr/>
          <p:nvPr/>
        </p:nvSpPr>
        <p:spPr>
          <a:xfrm>
            <a:off x="768662" y="447040"/>
            <a:ext cx="10102538" cy="285496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Prilikom udvostručenja DNA na genima se mogu dogoditi neke promjene -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MUTACIJE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Promjene na genima zovu se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GENSKE MUTACIJE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mogu dovesti do stvaranja novih / drukčijih obilježja. </a:t>
            </a:r>
          </a:p>
          <a:p>
            <a:pPr algn="ctr"/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se one dogode na tjelesnim stanicama - rezultat je drukčiji izgled. Takve promjene zovemo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NENASLJEDNE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jer se 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prenose na potomke.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se one dogode na spolnim stanicama te promjene zovemo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NASLJEDNE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jer se prenose na potomke.</a:t>
            </a:r>
          </a:p>
        </p:txBody>
      </p:sp>
    </p:spTree>
    <p:extLst>
      <p:ext uri="{BB962C8B-B14F-4D97-AF65-F5344CB8AC3E}">
        <p14:creationId xmlns:p14="http://schemas.microsoft.com/office/powerpoint/2010/main" xmlns="" val="94808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78744F07-4117-42DE-A788-6A8B60929A9C}"/>
              </a:ext>
            </a:extLst>
          </p:cNvPr>
          <p:cNvSpPr/>
          <p:nvPr/>
        </p:nvSpPr>
        <p:spPr>
          <a:xfrm>
            <a:off x="154336" y="135055"/>
            <a:ext cx="3523583" cy="8777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NENASLJEDNE PROMJENE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1CC0BEB-D6C0-4B66-9BD3-6C7A0351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t="10872" r="7777" b="-650"/>
          <a:stretch/>
        </p:blipFill>
        <p:spPr>
          <a:xfrm>
            <a:off x="9106673" y="2623103"/>
            <a:ext cx="2504003" cy="369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EA389A6-5514-415E-8EA0-E614F657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22" y="4037118"/>
            <a:ext cx="3029958" cy="201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D7F3739-D7B1-409C-A613-13FC6C571B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24889" b="-2957"/>
          <a:stretch/>
        </p:blipFill>
        <p:spPr>
          <a:xfrm>
            <a:off x="1051263" y="1945332"/>
            <a:ext cx="1436798" cy="148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9D1FAD19-5C53-40B6-B6B0-FEB848237B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0647" t="10803"/>
          <a:stretch/>
        </p:blipFill>
        <p:spPr>
          <a:xfrm>
            <a:off x="6296727" y="3772915"/>
            <a:ext cx="2512072" cy="230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B4B0F674-340D-4235-9EB0-8391719B7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096000" y="1236356"/>
            <a:ext cx="2444602" cy="190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F859CDCD-BE81-4C2B-9746-E96625EE5BA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 t="1408" r="51658"/>
          <a:stretch/>
        </p:blipFill>
        <p:spPr>
          <a:xfrm>
            <a:off x="4382327" y="3813555"/>
            <a:ext cx="1524952" cy="217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2A388AE8-C075-4557-9A72-6575B1A122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3045826" y="1498987"/>
            <a:ext cx="2460324" cy="163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032C2D08-55C3-4BA5-A5BB-8D4E06CF2276}"/>
              </a:ext>
            </a:extLst>
          </p:cNvPr>
          <p:cNvSpPr txBox="1"/>
          <p:nvPr/>
        </p:nvSpPr>
        <p:spPr>
          <a:xfrm>
            <a:off x="8950960" y="1320800"/>
            <a:ext cx="218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ozljede, ožiljci, mišićna masa ..</a:t>
            </a:r>
          </a:p>
        </p:txBody>
      </p:sp>
    </p:spTree>
    <p:extLst>
      <p:ext uri="{BB962C8B-B14F-4D97-AF65-F5344CB8AC3E}">
        <p14:creationId xmlns:p14="http://schemas.microsoft.com/office/powerpoint/2010/main" xmlns="" val="44105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91F747D-3031-42C7-A5F1-18117F09130E}"/>
              </a:ext>
            </a:extLst>
          </p:cNvPr>
          <p:cNvSpPr/>
          <p:nvPr/>
        </p:nvSpPr>
        <p:spPr>
          <a:xfrm>
            <a:off x="2350291" y="5120640"/>
            <a:ext cx="6333178" cy="9653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STEČENA SVOJSTVA - mogu se steći tijekom života.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D15212A-F301-44E2-8EF4-AFB198069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72091" y="2129393"/>
            <a:ext cx="2477370" cy="28170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DCF87B4-3B3D-4DAF-B7B5-7D607075B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8880" t="1753"/>
          <a:stretch/>
        </p:blipFill>
        <p:spPr>
          <a:xfrm>
            <a:off x="1551300" y="1358244"/>
            <a:ext cx="2846559" cy="261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565FEFB-6B34-464D-B1D2-A928544FE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794143" y="1476805"/>
            <a:ext cx="3300021" cy="235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3753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DA4042F9-9449-4630-8C28-E36B5CE5BE14}"/>
              </a:ext>
            </a:extLst>
          </p:cNvPr>
          <p:cNvSpPr/>
          <p:nvPr/>
        </p:nvSpPr>
        <p:spPr>
          <a:xfrm>
            <a:off x="292890" y="119167"/>
            <a:ext cx="3132778" cy="8777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NASLJEDNE PROMJENE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E1A0080-6E82-45C4-831E-9613B5972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5610" y="3798616"/>
            <a:ext cx="3245052" cy="212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EF5CC87-B2CA-48DC-8746-4D0B42F32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17561" y="3735208"/>
            <a:ext cx="2765559" cy="248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246A4AD-5B44-4575-85F4-7EB6266FB3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406" b="14266"/>
          <a:stretch/>
        </p:blipFill>
        <p:spPr>
          <a:xfrm>
            <a:off x="7477760" y="3798616"/>
            <a:ext cx="4165599" cy="2476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8670AAD3-04C9-43F5-AB6B-DDE9C3684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552993" y="1123670"/>
            <a:ext cx="3126143" cy="212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99A636C6-02E1-4C52-9D15-CC1D8E8B5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t="824" r="52410"/>
          <a:stretch/>
        </p:blipFill>
        <p:spPr>
          <a:xfrm>
            <a:off x="5459025" y="1056269"/>
            <a:ext cx="1815535" cy="2263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xmlns="" id="{C783B144-3818-4B92-823D-0B04F6F75F0E}"/>
              </a:ext>
            </a:extLst>
          </p:cNvPr>
          <p:cNvSpPr/>
          <p:nvPr/>
        </p:nvSpPr>
        <p:spPr>
          <a:xfrm>
            <a:off x="7912890" y="1860341"/>
            <a:ext cx="3132778" cy="8777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ALBINIZAM - nedostatak pigmenta melanina.</a:t>
            </a:r>
          </a:p>
        </p:txBody>
      </p:sp>
    </p:spTree>
    <p:extLst>
      <p:ext uri="{BB962C8B-B14F-4D97-AF65-F5344CB8AC3E}">
        <p14:creationId xmlns:p14="http://schemas.microsoft.com/office/powerpoint/2010/main" xmlns="" val="236584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78744F07-4117-42DE-A788-6A8B60929A9C}"/>
              </a:ext>
            </a:extLst>
          </p:cNvPr>
          <p:cNvSpPr/>
          <p:nvPr/>
        </p:nvSpPr>
        <p:spPr>
          <a:xfrm>
            <a:off x="7987697" y="2990110"/>
            <a:ext cx="3132778" cy="8777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Vjerojatnost nasljeđivanja albinizma</a:t>
            </a:r>
          </a:p>
        </p:txBody>
      </p:sp>
      <p:pic>
        <p:nvPicPr>
          <p:cNvPr id="3" name="Picture 3" descr="Albinizam">
            <a:extLst>
              <a:ext uri="{FF2B5EF4-FFF2-40B4-BE49-F238E27FC236}">
                <a16:creationId xmlns:a16="http://schemas.microsoft.com/office/drawing/2014/main" xmlns="" id="{60BAB20E-0AE5-4BD2-8BF7-62108A86B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16000" contrast="30000"/>
          </a:blip>
          <a:srcRect l="-1" r="-4042" b="42468"/>
          <a:stretch/>
        </p:blipFill>
        <p:spPr bwMode="auto">
          <a:xfrm>
            <a:off x="1777683" y="1428918"/>
            <a:ext cx="5222557" cy="38414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4114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71B2AE6F-1AB0-4FC9-A5E6-28B951E24738}"/>
              </a:ext>
            </a:extLst>
          </p:cNvPr>
          <p:cNvSpPr/>
          <p:nvPr/>
        </p:nvSpPr>
        <p:spPr>
          <a:xfrm>
            <a:off x="7244080" y="4099560"/>
            <a:ext cx="4636458" cy="214376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diobe stanica mogu se dogoditi promjene koje uzrokuju nejednak raspored kromosoma.</a:t>
            </a:r>
          </a:p>
          <a:p>
            <a:pPr algn="ctr"/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Posljedica je veći / manji broj kromosoma.</a:t>
            </a:r>
            <a:endParaRPr lang="hr-HR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91F747D-3031-42C7-A5F1-18117F09130E}"/>
              </a:ext>
            </a:extLst>
          </p:cNvPr>
          <p:cNvSpPr/>
          <p:nvPr/>
        </p:nvSpPr>
        <p:spPr>
          <a:xfrm>
            <a:off x="667062" y="4561840"/>
            <a:ext cx="6333178" cy="13614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DOWNOV SINDROM - ukupan broj kromosoma = 47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kromosoma nalaze se na 21. mjestu.</a:t>
            </a:r>
          </a:p>
        </p:txBody>
      </p:sp>
      <p:pic>
        <p:nvPicPr>
          <p:cNvPr id="5" name="Picture 10" descr="C:\Users\sk-dsumpor\Desktop\nove prezentacije\trisomy-21-highlighted1.jpg">
            <a:extLst>
              <a:ext uri="{FF2B5EF4-FFF2-40B4-BE49-F238E27FC236}">
                <a16:creationId xmlns:a16="http://schemas.microsoft.com/office/drawing/2014/main" xmlns="" id="{1BAEB269-BF8E-4F13-BFA5-9FDBCDBD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4628" y="694055"/>
            <a:ext cx="3232150" cy="27400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C109930-D479-40B4-B338-DF09310E2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2980" r="28351"/>
          <a:stretch/>
        </p:blipFill>
        <p:spPr>
          <a:xfrm>
            <a:off x="856561" y="1110311"/>
            <a:ext cx="3993725" cy="2740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B2E37F1-ABC7-413F-9380-0B6E61622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273040" y="1413728"/>
            <a:ext cx="1838960" cy="213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7388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wn01">
            <a:extLst>
              <a:ext uri="{FF2B5EF4-FFF2-40B4-BE49-F238E27FC236}">
                <a16:creationId xmlns:a16="http://schemas.microsoft.com/office/drawing/2014/main" xmlns="" id="{F07E13AC-B5D9-480D-A806-BA254F44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774" y="1174750"/>
            <a:ext cx="5753100" cy="4508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5" name="Picture 8" descr="http://glasbrotnja.net/wp-content/uploads/2013/07/down-syndrome.jpg">
            <a:extLst>
              <a:ext uri="{FF2B5EF4-FFF2-40B4-BE49-F238E27FC236}">
                <a16:creationId xmlns:a16="http://schemas.microsoft.com/office/drawing/2014/main" xmlns="" id="{16A3609D-5127-4907-A9FE-75D75AC5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" y="2736056"/>
            <a:ext cx="2376488" cy="1782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biscani.net/wp-content/uploads/2014/03/down.jpg">
            <a:extLst>
              <a:ext uri="{FF2B5EF4-FFF2-40B4-BE49-F238E27FC236}">
                <a16:creationId xmlns:a16="http://schemas.microsoft.com/office/drawing/2014/main" xmlns="" id="{C3BFE212-67EB-4D3D-B44C-20DB84A00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8" t="-1528" r="8636"/>
          <a:stretch/>
        </p:blipFill>
        <p:spPr bwMode="auto">
          <a:xfrm>
            <a:off x="9540240" y="2692400"/>
            <a:ext cx="2275840" cy="1855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62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91F747D-3031-42C7-A5F1-18117F09130E}"/>
              </a:ext>
            </a:extLst>
          </p:cNvPr>
          <p:cNvSpPr/>
          <p:nvPr/>
        </p:nvSpPr>
        <p:spPr>
          <a:xfrm>
            <a:off x="2350291" y="4724540"/>
            <a:ext cx="6333178" cy="13614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EDWARDSOV SINDROM - ukupan broj kromosoma = 47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kromosoma nalaze se na 18. mjestu.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6B115E1-BD42-4752-8CE1-C55DE400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267" t="7720"/>
          <a:stretch/>
        </p:blipFill>
        <p:spPr>
          <a:xfrm>
            <a:off x="7751103" y="1178174"/>
            <a:ext cx="3509548" cy="29796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10C9C03-6ADE-4643-84CE-276000E2D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052312" y="168656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F2683593-9A1F-42DC-8691-6EF035D97B2D}"/>
              </a:ext>
            </a:extLst>
          </p:cNvPr>
          <p:cNvSpPr/>
          <p:nvPr/>
        </p:nvSpPr>
        <p:spPr>
          <a:xfrm>
            <a:off x="10599938" y="2974019"/>
            <a:ext cx="577048" cy="454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480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altonizam01">
            <a:extLst>
              <a:ext uri="{FF2B5EF4-FFF2-40B4-BE49-F238E27FC236}">
                <a16:creationId xmlns:a16="http://schemas.microsoft.com/office/drawing/2014/main" xmlns="" id="{3E5404EC-C2A3-485A-A5B3-86B45177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70000"/>
          </a:blip>
          <a:srcRect/>
          <a:stretch>
            <a:fillRect/>
          </a:stretch>
        </p:blipFill>
        <p:spPr bwMode="auto">
          <a:xfrm>
            <a:off x="3806809" y="1072122"/>
            <a:ext cx="4578381" cy="4678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93AC0A21-B768-4B5A-8425-47D2803BB4A8}"/>
              </a:ext>
            </a:extLst>
          </p:cNvPr>
          <p:cNvSpPr/>
          <p:nvPr/>
        </p:nvSpPr>
        <p:spPr>
          <a:xfrm>
            <a:off x="828142" y="2972357"/>
            <a:ext cx="2132020" cy="8777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DALTONIZAM - </a:t>
            </a:r>
            <a:r>
              <a:rPr lang="hr-H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sljepoća za boje</a:t>
            </a:r>
          </a:p>
        </p:txBody>
      </p:sp>
      <p:pic>
        <p:nvPicPr>
          <p:cNvPr id="8" name="Picture 2" descr="Daltonizam">
            <a:extLst>
              <a:ext uri="{FF2B5EF4-FFF2-40B4-BE49-F238E27FC236}">
                <a16:creationId xmlns:a16="http://schemas.microsoft.com/office/drawing/2014/main" xmlns="" id="{27A51897-790C-4FB9-9BB4-A71BD7F4E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49" b="7426"/>
          <a:stretch/>
        </p:blipFill>
        <p:spPr bwMode="auto">
          <a:xfrm>
            <a:off x="8667749" y="2972357"/>
            <a:ext cx="3150615" cy="1482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DE06F671-6BDB-4BCB-A693-4FE550345B33}"/>
              </a:ext>
            </a:extLst>
          </p:cNvPr>
          <p:cNvSpPr/>
          <p:nvPr/>
        </p:nvSpPr>
        <p:spPr>
          <a:xfrm>
            <a:off x="2611984" y="365760"/>
            <a:ext cx="6333178" cy="52846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Nasljedne promjene na genima - mutacije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817DC16-B3F3-4C35-A062-6BEFC4B25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7663" y="1043422"/>
            <a:ext cx="2372977" cy="177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B987AE1-31DA-454F-99A1-3A74F75B2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28142" y="3947525"/>
            <a:ext cx="2366933" cy="2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mofilija">
            <a:extLst>
              <a:ext uri="{FF2B5EF4-FFF2-40B4-BE49-F238E27FC236}">
                <a16:creationId xmlns:a16="http://schemas.microsoft.com/office/drawing/2014/main" xmlns="" id="{3EE47411-58AE-4D9D-9FBB-16B6F559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3613212" y="569461"/>
            <a:ext cx="4101483" cy="55522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A313EB5-5400-412D-AEFC-274A45E24B81}"/>
              </a:ext>
            </a:extLst>
          </p:cNvPr>
          <p:cNvSpPr/>
          <p:nvPr/>
        </p:nvSpPr>
        <p:spPr>
          <a:xfrm>
            <a:off x="8561822" y="3231472"/>
            <a:ext cx="2271115" cy="10753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HEMOFILIJA - </a:t>
            </a:r>
            <a:r>
              <a:rPr lang="hr-H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nemogućnost zgrušavanja krvi</a:t>
            </a:r>
          </a:p>
        </p:txBody>
      </p:sp>
    </p:spTree>
    <p:extLst>
      <p:ext uri="{BB962C8B-B14F-4D97-AF65-F5344CB8AC3E}">
        <p14:creationId xmlns:p14="http://schemas.microsoft.com/office/powerpoint/2010/main" xmlns="" val="136582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FB9765EE-BCF5-4E70-BAA2-97CE465810AF}"/>
              </a:ext>
            </a:extLst>
          </p:cNvPr>
          <p:cNvSpPr/>
          <p:nvPr/>
        </p:nvSpPr>
        <p:spPr>
          <a:xfrm>
            <a:off x="150919" y="451667"/>
            <a:ext cx="8531442" cy="6669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svakoj je čovjekovoj stanici -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kromosoma (23 para)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657C7718-7781-48C7-819E-E8FA17F6A045}"/>
              </a:ext>
            </a:extLst>
          </p:cNvPr>
          <p:cNvSpPr/>
          <p:nvPr/>
        </p:nvSpPr>
        <p:spPr>
          <a:xfrm>
            <a:off x="2297001" y="3295831"/>
            <a:ext cx="7544730" cy="12889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kromosomi određuju spol (23. par) i postoje dva različita -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kromosom X i kromosom Y.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Muškarce određuju spolni kromosomi 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žene 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E97B75C0-1258-4BBC-827A-A747B16FF0C7}"/>
              </a:ext>
            </a:extLst>
          </p:cNvPr>
          <p:cNvSpPr/>
          <p:nvPr/>
        </p:nvSpPr>
        <p:spPr>
          <a:xfrm>
            <a:off x="3141213" y="1924516"/>
            <a:ext cx="2928153" cy="66692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para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TJELESNIH KROMOSOMA  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8E4C588F-FC4F-458B-B261-A4EEDB394DFA}"/>
              </a:ext>
            </a:extLst>
          </p:cNvPr>
          <p:cNvSpPr/>
          <p:nvPr/>
        </p:nvSpPr>
        <p:spPr>
          <a:xfrm>
            <a:off x="6312022" y="1924516"/>
            <a:ext cx="2928153" cy="66692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par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SPOLNIH KROMOSOMA  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xmlns="" id="{29172393-6550-4A13-BD05-482B60C49A20}"/>
              </a:ext>
            </a:extLst>
          </p:cNvPr>
          <p:cNvSpPr/>
          <p:nvPr/>
        </p:nvSpPr>
        <p:spPr>
          <a:xfrm>
            <a:off x="4684452" y="1263130"/>
            <a:ext cx="328474" cy="48827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xmlns="" id="{E7AAA6DE-81DE-4BCF-8F37-ED5272F80D1C}"/>
              </a:ext>
            </a:extLst>
          </p:cNvPr>
          <p:cNvSpPr/>
          <p:nvPr/>
        </p:nvSpPr>
        <p:spPr>
          <a:xfrm>
            <a:off x="7343312" y="1263130"/>
            <a:ext cx="328474" cy="48827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2241684-6665-43D2-A966-BEB03F57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939" y="4806194"/>
            <a:ext cx="1944122" cy="1458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024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932872" y="2799696"/>
            <a:ext cx="5834600" cy="1124907"/>
            <a:chOff x="-40375" y="3189112"/>
            <a:chExt cx="6124543" cy="1267036"/>
          </a:xfrm>
          <a:solidFill>
            <a:schemeClr val="bg2"/>
          </a:solidFill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230337"/>
              <a:ext cx="1639838" cy="1138449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3591846" y="3384353"/>
              <a:ext cx="1008112" cy="864097"/>
            </a:xfrm>
            <a:prstGeom prst="ellipse">
              <a:avLst/>
            </a:prstGeom>
            <a:grpFill/>
            <a:ln w="47625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/>
            </a:p>
          </p:txBody>
        </p:sp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93391"/>
              <a:ext cx="1639838" cy="1138449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5076056" y="3395619"/>
              <a:ext cx="1008112" cy="864096"/>
            </a:xfrm>
            <a:prstGeom prst="ellipse">
              <a:avLst/>
            </a:prstGeom>
            <a:grpFill/>
            <a:ln w="47625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40375" y="4040152"/>
              <a:ext cx="825242" cy="415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22+Y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93178" y="3189112"/>
              <a:ext cx="776044" cy="415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hr-HR" b="1" dirty="0"/>
                <a:t>22+X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7753" y="3655009"/>
              <a:ext cx="776045" cy="415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b="1" dirty="0"/>
                <a:t>22+X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8796" y="3624157"/>
              <a:ext cx="776045" cy="415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b="1" dirty="0"/>
                <a:t>22+X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39642" y="3990937"/>
            <a:ext cx="4507390" cy="541396"/>
            <a:chOff x="1331640" y="4725144"/>
            <a:chExt cx="4104456" cy="65645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331640" y="4725144"/>
              <a:ext cx="1080120" cy="57606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411760" y="4725144"/>
              <a:ext cx="1296144" cy="58444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15816" y="4725144"/>
              <a:ext cx="1224136" cy="648072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139952" y="4797152"/>
              <a:ext cx="1296144" cy="58444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586668" y="5001831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ženski spol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2106" y="5036717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muški spol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9893" y="5476801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accent5">
                    <a:lumMod val="75000"/>
                  </a:schemeClr>
                </a:solidFill>
              </a:rPr>
              <a:t>44 + XY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6953" y="5476801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44 + XX</a:t>
            </a:r>
          </a:p>
        </p:txBody>
      </p:sp>
      <p:pic>
        <p:nvPicPr>
          <p:cNvPr id="36" name="Picture 35" descr="sh62161702.jpg"/>
          <p:cNvPicPr>
            <a:picLocks noChangeAspect="1"/>
          </p:cNvPicPr>
          <p:nvPr/>
        </p:nvPicPr>
        <p:blipFill>
          <a:blip r:embed="rId4" cstate="print"/>
          <a:srcRect t="5625"/>
          <a:stretch>
            <a:fillRect/>
          </a:stretch>
        </p:blipFill>
        <p:spPr>
          <a:xfrm>
            <a:off x="3589193" y="4632420"/>
            <a:ext cx="1258015" cy="1662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xmlns="" id="{08C2CE3D-FDE5-452A-AF7A-CF16A23F9661}"/>
              </a:ext>
            </a:extLst>
          </p:cNvPr>
          <p:cNvSpPr/>
          <p:nvPr/>
        </p:nvSpPr>
        <p:spPr>
          <a:xfrm>
            <a:off x="559292" y="514905"/>
            <a:ext cx="11008311" cy="20454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spolnim se stanicama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nastalim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mejozom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nalaze 23 kromosoma.</a:t>
            </a:r>
          </a:p>
          <a:p>
            <a:pPr algn="ctr"/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JAJNA stanica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22 tjelesna kromosoma ima 1 spolni kromosom X.</a:t>
            </a:r>
          </a:p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50 % SPERMALNIH stanica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nastalih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mejozom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sadržava 22 tjelesna kromosoma i 1 spolni kromosom Y, 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drugih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50 % SPERMALNIH stanica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nastalih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mejozom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sadržava 22 tjelesna kromosoma i 1 spolni kromosom X.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77AC82B-32D0-4805-B747-EB272B565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13" y="4635869"/>
            <a:ext cx="1258015" cy="1653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F1DF5858-F1F7-4B5A-9A45-D6E52C5F0EAD}"/>
              </a:ext>
            </a:extLst>
          </p:cNvPr>
          <p:cNvSpPr txBox="1"/>
          <p:nvPr/>
        </p:nvSpPr>
        <p:spPr>
          <a:xfrm>
            <a:off x="9405985" y="5462842"/>
            <a:ext cx="18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ZANIMLJIVOSTI</a:t>
            </a:r>
          </a:p>
        </p:txBody>
      </p:sp>
      <p:pic>
        <p:nvPicPr>
          <p:cNvPr id="33" name="Picture 2">
            <a:hlinkClick r:id="rId6"/>
            <a:extLst>
              <a:ext uri="{FF2B5EF4-FFF2-40B4-BE49-F238E27FC236}">
                <a16:creationId xmlns:a16="http://schemas.microsoft.com/office/drawing/2014/main" xmlns="" id="{F027B875-0735-4A0E-9482-928F4DC8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8974" r="5597" b="5361"/>
          <a:stretch>
            <a:fillRect/>
          </a:stretch>
        </p:blipFill>
        <p:spPr bwMode="auto">
          <a:xfrm>
            <a:off x="10379894" y="4684820"/>
            <a:ext cx="680653" cy="634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2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romosomska garnitura ženska">
            <a:extLst>
              <a:ext uri="{FF2B5EF4-FFF2-40B4-BE49-F238E27FC236}">
                <a16:creationId xmlns:a16="http://schemas.microsoft.com/office/drawing/2014/main" xmlns="" id="{A9D6D0A1-E6FA-499B-8EE5-D007A85C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646389" y="804206"/>
            <a:ext cx="2619727" cy="2542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Kromosomska garnitura muška">
            <a:extLst>
              <a:ext uri="{FF2B5EF4-FFF2-40B4-BE49-F238E27FC236}">
                <a16:creationId xmlns:a16="http://schemas.microsoft.com/office/drawing/2014/main" xmlns="" id="{3A6E4F9C-26D2-4A33-965A-3913B223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710215" y="3675491"/>
            <a:ext cx="2555902" cy="2480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 descr="Određivanje spola">
            <a:extLst>
              <a:ext uri="{FF2B5EF4-FFF2-40B4-BE49-F238E27FC236}">
                <a16:creationId xmlns:a16="http://schemas.microsoft.com/office/drawing/2014/main" xmlns="" id="{9159EABC-489B-4C1A-BE46-47B27DAD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050" y="1014694"/>
            <a:ext cx="3471320" cy="48948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A14F2331-240C-4837-82C5-5EE9185AB3C6}"/>
              </a:ext>
            </a:extLst>
          </p:cNvPr>
          <p:cNvSpPr/>
          <p:nvPr/>
        </p:nvSpPr>
        <p:spPr>
          <a:xfrm>
            <a:off x="4271734" y="116988"/>
            <a:ext cx="2928153" cy="6669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Nasljeđivanje spola</a:t>
            </a:r>
            <a:endParaRPr lang="hr-H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D685B255-6563-41D6-A079-902E1D025FBE}"/>
              </a:ext>
            </a:extLst>
          </p:cNvPr>
          <p:cNvSpPr/>
          <p:nvPr/>
        </p:nvSpPr>
        <p:spPr>
          <a:xfrm>
            <a:off x="8099154" y="1833126"/>
            <a:ext cx="3382631" cy="184236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spermiji s Y kromosomom su lakši i brži pa se rađa</a:t>
            </a:r>
          </a:p>
          <a:p>
            <a:pPr algn="ctr"/>
            <a:r>
              <a:rPr lang="hr-HR" sz="2000" b="1" dirty="0">
                <a:solidFill>
                  <a:schemeClr val="bg1"/>
                </a:solidFill>
                <a:cs typeface="Times New Roman" charset="0"/>
              </a:rPr>
              <a:t>105       : 100 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800062A-5F5E-403E-9F37-29315C659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535951" y="3065150"/>
            <a:ext cx="363850" cy="3638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0D2DDAE-1FEC-4C58-9B63-7184BDFB0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605171" y="3024312"/>
            <a:ext cx="266312" cy="40468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6C6A309-3CB2-439E-AA40-3181F932A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978784" y="3645892"/>
            <a:ext cx="366815" cy="36681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50E9D2CA-B9C3-480F-979D-E7BB9667E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943272" y="758287"/>
            <a:ext cx="266312" cy="404688"/>
          </a:xfrm>
          <a:prstGeom prst="rect">
            <a:avLst/>
          </a:prstGeom>
        </p:spPr>
      </p:pic>
      <p:pic>
        <p:nvPicPr>
          <p:cNvPr id="15" name="Picture 2">
            <a:hlinkClick r:id="rId9"/>
            <a:extLst>
              <a:ext uri="{FF2B5EF4-FFF2-40B4-BE49-F238E27FC236}">
                <a16:creationId xmlns:a16="http://schemas.microsoft.com/office/drawing/2014/main" xmlns="" id="{2C47F98F-2A5A-4847-B438-3B366DAE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8974" r="5597" b="5361"/>
          <a:stretch>
            <a:fillRect/>
          </a:stretch>
        </p:blipFill>
        <p:spPr bwMode="auto">
          <a:xfrm>
            <a:off x="10267643" y="4631072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9B6B52E-97EA-4E6F-8E1F-58EE507C669D}"/>
              </a:ext>
            </a:extLst>
          </p:cNvPr>
          <p:cNvSpPr txBox="1"/>
          <p:nvPr/>
        </p:nvSpPr>
        <p:spPr>
          <a:xfrm>
            <a:off x="10193812" y="5560497"/>
            <a:ext cx="11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ISTRAŽI</a:t>
            </a:r>
          </a:p>
        </p:txBody>
      </p:sp>
    </p:spTree>
    <p:extLst>
      <p:ext uri="{BB962C8B-B14F-4D97-AF65-F5344CB8AC3E}">
        <p14:creationId xmlns:p14="http://schemas.microsoft.com/office/powerpoint/2010/main" xmlns="" val="30582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B6C06E0D-2F0B-4146-8619-C39A367C7752}"/>
              </a:ext>
            </a:extLst>
          </p:cNvPr>
          <p:cNvSpPr/>
          <p:nvPr/>
        </p:nvSpPr>
        <p:spPr>
          <a:xfrm>
            <a:off x="1459542" y="815546"/>
            <a:ext cx="4636458" cy="27524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muški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spol: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para tjelesnih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kromosoma (44)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par spolnih kromosoma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 (2)</a:t>
            </a:r>
          </a:p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sveukupno 46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ženski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spol: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para tjelesnih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kromosoma (44)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par spolnih kromosoma 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(2)</a:t>
            </a:r>
          </a:p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sveukupno 46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Picture 4" descr="TMP11">
            <a:extLst>
              <a:ext uri="{FF2B5EF4-FFF2-40B4-BE49-F238E27FC236}">
                <a16:creationId xmlns:a16="http://schemas.microsoft.com/office/drawing/2014/main" xmlns="" id="{EF8130BE-999F-483A-8812-FE827ED1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296" y="965993"/>
            <a:ext cx="2368119" cy="52039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D5C8413-6A09-4431-8C24-796C55AE5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89544" y="1332453"/>
            <a:ext cx="363850" cy="3817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1108455-8C8E-4A5C-8285-DC99BD795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778953" y="2325113"/>
            <a:ext cx="266312" cy="424586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F8A39355-0C87-4BFA-AC95-8CD1718E72F0}"/>
              </a:ext>
            </a:extLst>
          </p:cNvPr>
          <p:cNvSpPr/>
          <p:nvPr/>
        </p:nvSpPr>
        <p:spPr>
          <a:xfrm>
            <a:off x="1481609" y="4042455"/>
            <a:ext cx="4636458" cy="17333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potomci oplodnjom od majke preko jajne stanice uvijek nasljeđuju spolni kromosom X, zato spol djeteta određuju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spermalne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stanice.</a:t>
            </a:r>
          </a:p>
        </p:txBody>
      </p:sp>
    </p:spTree>
    <p:extLst>
      <p:ext uri="{BB962C8B-B14F-4D97-AF65-F5344CB8AC3E}">
        <p14:creationId xmlns:p14="http://schemas.microsoft.com/office/powerpoint/2010/main" xmlns="" val="161075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ariogram1">
            <a:extLst>
              <a:ext uri="{FF2B5EF4-FFF2-40B4-BE49-F238E27FC236}">
                <a16:creationId xmlns:a16="http://schemas.microsoft.com/office/drawing/2014/main" xmlns="" id="{876D5BCD-7796-47E8-9200-24E3EC62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760" y="1028700"/>
            <a:ext cx="376555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6CA7B24C-CF34-4C2B-8A17-ACA5C0D48D9B}"/>
              </a:ext>
            </a:extLst>
          </p:cNvPr>
          <p:cNvSpPr/>
          <p:nvPr/>
        </p:nvSpPr>
        <p:spPr>
          <a:xfrm>
            <a:off x="6096000" y="2193335"/>
            <a:ext cx="4636458" cy="12356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KARIOGRAM ČOVJEKA - 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izgleda i broja kromosoma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97AA28C-7FDF-4E78-A004-59FF9CB387EA}"/>
              </a:ext>
            </a:extLst>
          </p:cNvPr>
          <p:cNvSpPr txBox="1"/>
          <p:nvPr/>
        </p:nvSpPr>
        <p:spPr>
          <a:xfrm>
            <a:off x="10089566" y="5459968"/>
            <a:ext cx="18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VIZUALNO +</a:t>
            </a:r>
          </a:p>
        </p:txBody>
      </p:sp>
      <p:pic>
        <p:nvPicPr>
          <p:cNvPr id="8" name="Picture 2">
            <a:hlinkClick r:id="rId3"/>
            <a:extLst>
              <a:ext uri="{FF2B5EF4-FFF2-40B4-BE49-F238E27FC236}">
                <a16:creationId xmlns:a16="http://schemas.microsoft.com/office/drawing/2014/main" xmlns="" id="{CFFAFF6D-716B-49E5-9306-1DCEF5EE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8974" r="5597" b="5361"/>
          <a:stretch>
            <a:fillRect/>
          </a:stretch>
        </p:blipFill>
        <p:spPr bwMode="auto">
          <a:xfrm>
            <a:off x="10429240" y="4543591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xmlns="" id="{A7379B88-B7CB-42C3-98D6-58846A68A5D8}"/>
              </a:ext>
            </a:extLst>
          </p:cNvPr>
          <p:cNvSpPr/>
          <p:nvPr/>
        </p:nvSpPr>
        <p:spPr>
          <a:xfrm>
            <a:off x="4216893" y="4287916"/>
            <a:ext cx="1154097" cy="963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3FD3099-02D9-4F86-A763-0B23DABF9506}"/>
              </a:ext>
            </a:extLst>
          </p:cNvPr>
          <p:cNvSpPr txBox="1"/>
          <p:nvPr/>
        </p:nvSpPr>
        <p:spPr>
          <a:xfrm>
            <a:off x="6276512" y="4287916"/>
            <a:ext cx="1912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Može li se iz </a:t>
            </a:r>
            <a:r>
              <a:rPr lang="hr-HR" sz="1600" i="1" dirty="0" err="1">
                <a:solidFill>
                  <a:schemeClr val="bg1"/>
                </a:solidFill>
              </a:rPr>
              <a:t>kariograma</a:t>
            </a:r>
            <a:r>
              <a:rPr lang="hr-HR" sz="1600" i="1" dirty="0">
                <a:solidFill>
                  <a:schemeClr val="bg1"/>
                </a:solidFill>
              </a:rPr>
              <a:t> iščitati spol osobe?</a:t>
            </a:r>
          </a:p>
        </p:txBody>
      </p:sp>
    </p:spTree>
    <p:extLst>
      <p:ext uri="{BB962C8B-B14F-4D97-AF65-F5344CB8AC3E}">
        <p14:creationId xmlns:p14="http://schemas.microsoft.com/office/powerpoint/2010/main" xmlns="" val="330439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xmlns="" id="{6CEDC48C-ADBE-4B5B-84BA-E5B4BB8F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0701" y="5137345"/>
            <a:ext cx="814339" cy="77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8562C256-C372-4103-9DDE-89FE8F38DA15}"/>
              </a:ext>
            </a:extLst>
          </p:cNvPr>
          <p:cNvSpPr/>
          <p:nvPr/>
        </p:nvSpPr>
        <p:spPr>
          <a:xfrm>
            <a:off x="5547360" y="42623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ISTRAŽI</a:t>
            </a:r>
          </a:p>
          <a:p>
            <a:r>
              <a:rPr lang="hr-HR" i="1" dirty="0">
                <a:solidFill>
                  <a:schemeClr val="bg1"/>
                </a:solidFill>
              </a:rPr>
              <a:t>Koja će svojstva imati dijete čiji otac ima smeđe oči i </a:t>
            </a:r>
            <a:r>
              <a:rPr lang="hr-HR" i="1" dirty="0" err="1">
                <a:solidFill>
                  <a:schemeClr val="bg1"/>
                </a:solidFill>
              </a:rPr>
              <a:t>autostopistički</a:t>
            </a:r>
            <a:r>
              <a:rPr lang="hr-HR" i="1" dirty="0">
                <a:solidFill>
                  <a:schemeClr val="bg1"/>
                </a:solidFill>
              </a:rPr>
              <a:t> palac, a majka plave oči i </a:t>
            </a:r>
            <a:r>
              <a:rPr lang="hr-HR" i="1" dirty="0" err="1">
                <a:solidFill>
                  <a:schemeClr val="bg1"/>
                </a:solidFill>
              </a:rPr>
              <a:t>autostopistički</a:t>
            </a:r>
            <a:r>
              <a:rPr lang="hr-HR" i="1" dirty="0">
                <a:solidFill>
                  <a:schemeClr val="bg1"/>
                </a:solidFill>
              </a:rPr>
              <a:t> palac?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792063B4-58BA-41B7-954D-6139976DCD39}"/>
              </a:ext>
            </a:extLst>
          </p:cNvPr>
          <p:cNvSpPr/>
          <p:nvPr/>
        </p:nvSpPr>
        <p:spPr>
          <a:xfrm>
            <a:off x="931222" y="862325"/>
            <a:ext cx="8791898" cy="17333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je kromosom nositelj određenih roditeljskih gena, a geni određuju nasljedna svojstva.</a:t>
            </a:r>
          </a:p>
          <a:p>
            <a:pPr algn="ctr"/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DOMINANTNI GENI - svojstva su jača i izražena u potomaka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RECESIVNI GENI - svojstva su potisnuta dominantnim genima u potomaka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70E531F-D7DC-412D-BA59-BBC40191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922534" y="2926948"/>
            <a:ext cx="2496312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4019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282A766D-ED63-4B44-9AC8-81C2D4714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920389"/>
              </p:ext>
            </p:extLst>
          </p:nvPr>
        </p:nvGraphicFramePr>
        <p:xfrm>
          <a:off x="1264920" y="284557"/>
          <a:ext cx="9662160" cy="56267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1080">
                  <a:extLst>
                    <a:ext uri="{9D8B030D-6E8A-4147-A177-3AD203B41FA5}">
                      <a16:colId xmlns:a16="http://schemas.microsoft.com/office/drawing/2014/main" xmlns="" val="659707642"/>
                    </a:ext>
                  </a:extLst>
                </a:gridCol>
                <a:gridCol w="4831080">
                  <a:extLst>
                    <a:ext uri="{9D8B030D-6E8A-4147-A177-3AD203B41FA5}">
                      <a16:colId xmlns:a16="http://schemas.microsoft.com/office/drawing/2014/main" xmlns="" val="1898112770"/>
                    </a:ext>
                  </a:extLst>
                </a:gridCol>
              </a:tblGrid>
              <a:tr h="589046"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DOMINANTNO SVOJSTVO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RECESIVNO SVOJSTVO</a:t>
                      </a:r>
                      <a:endParaRPr lang="hr-HR" sz="2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046708"/>
                  </a:ext>
                </a:extLst>
              </a:tr>
              <a:tr h="82466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smeđe oči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plave oči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383037302"/>
                  </a:ext>
                </a:extLst>
              </a:tr>
              <a:tr h="615623">
                <a:tc>
                  <a:txBody>
                    <a:bodyPr/>
                    <a:lstStyle/>
                    <a:p>
                      <a:pPr algn="ctr"/>
                      <a:endParaRPr lang="hr-HR" sz="1800" u="none" dirty="0" smtClean="0"/>
                    </a:p>
                    <a:p>
                      <a:pPr algn="ctr"/>
                      <a:r>
                        <a:rPr lang="hr-HR" sz="1800" u="none" dirty="0" smtClean="0"/>
                        <a:t>slobodna </a:t>
                      </a:r>
                      <a:r>
                        <a:rPr lang="hr-HR" sz="1800" u="none" dirty="0"/>
                        <a:t>ušna </a:t>
                      </a:r>
                      <a:r>
                        <a:rPr lang="hr-HR" sz="1800" u="none" dirty="0" smtClean="0"/>
                        <a:t>resica</a:t>
                      </a:r>
                    </a:p>
                    <a:p>
                      <a:pPr algn="ctr"/>
                      <a:endParaRPr lang="hr-HR" sz="1800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u="none" dirty="0"/>
                        <a:t>srasla ušna resica</a:t>
                      </a:r>
                      <a:endParaRPr lang="hr-HR" sz="18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5473729"/>
                  </a:ext>
                </a:extLst>
              </a:tr>
              <a:tr h="82466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normalna pigmentacija kože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albinizam</a:t>
                      </a:r>
                    </a:p>
                    <a:p>
                      <a:pPr algn="ctr"/>
                      <a:r>
                        <a:rPr lang="hr-HR" sz="1600" dirty="0"/>
                        <a:t>(potpuni nedostatak pigmenta)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264844047"/>
                  </a:ext>
                </a:extLst>
              </a:tr>
              <a:tr h="82466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ravan palac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err="1"/>
                        <a:t>autostopistički</a:t>
                      </a:r>
                      <a:r>
                        <a:rPr lang="hr-HR" sz="1800" dirty="0"/>
                        <a:t> palac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46514378"/>
                  </a:ext>
                </a:extLst>
              </a:tr>
              <a:tr h="82466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tamna kosa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svijetla kosa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125562309"/>
                  </a:ext>
                </a:extLst>
              </a:tr>
              <a:tr h="82466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mogućnost poprečnog/uzdužnog savijanja jezika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nemogućnost poprečnog/uzdužnog savijanja jezika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16630713"/>
                  </a:ext>
                </a:extLst>
              </a:tr>
            </a:tbl>
          </a:graphicData>
        </a:graphic>
      </p:graphicFrame>
      <p:pic>
        <p:nvPicPr>
          <p:cNvPr id="3" name="Picture 46" descr="sh2489658.jpg">
            <a:extLst>
              <a:ext uri="{FF2B5EF4-FFF2-40B4-BE49-F238E27FC236}">
                <a16:creationId xmlns:a16="http://schemas.microsoft.com/office/drawing/2014/main" xmlns="" id="{1F11877F-8005-4A2C-9719-1F2D08C984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4388" y="853854"/>
            <a:ext cx="1180227" cy="788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3" descr="sh19122646-2.jpg">
            <a:extLst>
              <a:ext uri="{FF2B5EF4-FFF2-40B4-BE49-F238E27FC236}">
                <a16:creationId xmlns:a16="http://schemas.microsoft.com/office/drawing/2014/main" xmlns="" id="{6C0FF8BA-5884-4324-9940-40551A02BB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4519" y="3373745"/>
            <a:ext cx="735384" cy="951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8" descr="sh3285034.jpg">
            <a:extLst>
              <a:ext uri="{FF2B5EF4-FFF2-40B4-BE49-F238E27FC236}">
                <a16:creationId xmlns:a16="http://schemas.microsoft.com/office/drawing/2014/main" xmlns="" id="{BC1A604F-ED4D-427A-8311-9736FF928D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11204"/>
          <a:stretch>
            <a:fillRect/>
          </a:stretch>
        </p:blipFill>
        <p:spPr>
          <a:xfrm>
            <a:off x="10668000" y="1733761"/>
            <a:ext cx="731628" cy="84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0" descr="sh8799652.jpg">
            <a:extLst>
              <a:ext uri="{FF2B5EF4-FFF2-40B4-BE49-F238E27FC236}">
                <a16:creationId xmlns:a16="http://schemas.microsoft.com/office/drawing/2014/main" xmlns="" id="{40E30092-F55D-4BA8-8705-A7017C3B15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71863" y="4289654"/>
            <a:ext cx="494458" cy="74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7" descr="sh3069443.jpg">
            <a:extLst>
              <a:ext uri="{FF2B5EF4-FFF2-40B4-BE49-F238E27FC236}">
                <a16:creationId xmlns:a16="http://schemas.microsoft.com/office/drawing/2014/main" xmlns="" id="{41772D46-22F1-4DA5-9AAF-E69C873B9CD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664" y="1774645"/>
            <a:ext cx="735384" cy="73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9" descr="sh6824908.jpg">
            <a:extLst>
              <a:ext uri="{FF2B5EF4-FFF2-40B4-BE49-F238E27FC236}">
                <a16:creationId xmlns:a16="http://schemas.microsoft.com/office/drawing/2014/main" xmlns="" id="{E8C59AB1-F37B-463D-97C6-A140346FCA0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5174" y="833413"/>
            <a:ext cx="1214156" cy="801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2" descr="sh19122646.jpg">
            <a:extLst>
              <a:ext uri="{FF2B5EF4-FFF2-40B4-BE49-F238E27FC236}">
                <a16:creationId xmlns:a16="http://schemas.microsoft.com/office/drawing/2014/main" xmlns="" id="{3FCC9DEE-5F17-4F1B-BF9B-CE5BC4192F8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788" y="3459905"/>
            <a:ext cx="750447" cy="77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5" descr="sh2448488.jpg">
            <a:extLst>
              <a:ext uri="{FF2B5EF4-FFF2-40B4-BE49-F238E27FC236}">
                <a16:creationId xmlns:a16="http://schemas.microsoft.com/office/drawing/2014/main" xmlns="" id="{99E33451-9CF8-4810-8C87-55B476DD5D1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73240" y="4247536"/>
            <a:ext cx="547322" cy="82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ADE69DCD-3D65-4276-B469-AE86CD110D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 l="-1" t="29258" r="55407" b="48000"/>
          <a:stretch/>
        </p:blipFill>
        <p:spPr>
          <a:xfrm>
            <a:off x="656227" y="5144677"/>
            <a:ext cx="1123145" cy="72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https://media.istockphoto.com/photos/black-smiling-woman-remove-make-up-picture-id1176488343?b=1&amp;k=6&amp;m=1176488343&amp;s=170667a&amp;w=0&amp;h=pcJwAac-O18m8EI72b515iRouFHzU8BsFW10u9b3d8I=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547" y="2615357"/>
            <a:ext cx="1156730" cy="77039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12294" name="Picture 6" descr="woman showing tong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92713" y="4958671"/>
            <a:ext cx="816661" cy="98081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15" name="Slika 20">
            <a:extLst>
              <a:ext uri="{FF2B5EF4-FFF2-40B4-BE49-F238E27FC236}">
                <a16:creationId xmlns:a16="http://schemas.microsoft.com/office/drawing/2014/main" xmlns="" id="{99A636C6-02E1-4C52-9D15-CC1D8E8B5E4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 t="824" r="52410"/>
          <a:stretch/>
        </p:blipFill>
        <p:spPr>
          <a:xfrm>
            <a:off x="10144361" y="2471351"/>
            <a:ext cx="746610" cy="930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439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xmlns="" id="{6073FD84-50CE-4B5F-929C-D90EAF42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490411" y="4597965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7760A2C-902E-4760-9F1F-7D3DC3EA941A}"/>
              </a:ext>
            </a:extLst>
          </p:cNvPr>
          <p:cNvSpPr txBox="1"/>
          <p:nvPr/>
        </p:nvSpPr>
        <p:spPr>
          <a:xfrm>
            <a:off x="9405985" y="5236641"/>
            <a:ext cx="18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ISTRAŽI</a:t>
            </a:r>
          </a:p>
          <a:p>
            <a:r>
              <a:rPr lang="hr-HR" b="1" dirty="0">
                <a:solidFill>
                  <a:schemeClr val="bg1"/>
                </a:solidFill>
              </a:rPr>
              <a:t>VIZUALNO +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915DCE63-2F58-42BE-A456-B84A7F31F088}"/>
              </a:ext>
            </a:extLst>
          </p:cNvPr>
          <p:cNvSpPr/>
          <p:nvPr/>
        </p:nvSpPr>
        <p:spPr>
          <a:xfrm>
            <a:off x="6695440" y="1198880"/>
            <a:ext cx="4636458" cy="28346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Svojstva koja nasljeđujemo od roditelja uglavnom su određena dvama genima gdje 1 nasljeđujemo od majke i 1 od oca.</a:t>
            </a:r>
          </a:p>
          <a:p>
            <a:pPr algn="ctr"/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Iznimka su npr. nasljedna svojstva poput visine ili boje kože koji su određeni većim brojem gena na različitim kromosomima.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F7BE82F-63E6-4CD0-AF2E-2C440DAC1BA9}"/>
              </a:ext>
            </a:extLst>
          </p:cNvPr>
          <p:cNvSpPr/>
          <p:nvPr/>
        </p:nvSpPr>
        <p:spPr>
          <a:xfrm>
            <a:off x="1459542" y="4597965"/>
            <a:ext cx="4636458" cy="12356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Roditeljski geni različito se kombiniraju u potomaka pa smo slični roditeljima, ali ne jednaki.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3E49114-DC8A-4344-8A7A-9626952C1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04502" y="428164"/>
            <a:ext cx="5738065" cy="3663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3344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303</TotalTime>
  <Words>678</Words>
  <Application>Microsoft Office PowerPoint</Application>
  <PresentationFormat>Custom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Soba za sastanke za ion</vt:lpstr>
      <vt:lpstr>KAKO NASTAJU NAŠI POTOMCI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sk-mpovalec</cp:lastModifiedBy>
  <cp:revision>98</cp:revision>
  <dcterms:created xsi:type="dcterms:W3CDTF">2020-06-28T16:33:07Z</dcterms:created>
  <dcterms:modified xsi:type="dcterms:W3CDTF">2020-08-10T13:07:46Z</dcterms:modified>
</cp:coreProperties>
</file>